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84" r:id="rId3"/>
    <p:sldId id="292" r:id="rId4"/>
    <p:sldId id="286" r:id="rId5"/>
    <p:sldId id="293" r:id="rId6"/>
    <p:sldId id="285" r:id="rId7"/>
    <p:sldId id="289" r:id="rId8"/>
  </p:sldIdLst>
  <p:sldSz cx="9906000" cy="6858000" type="A4"/>
  <p:notesSz cx="9874250" cy="6797675"/>
  <p:embeddedFontLst>
    <p:embeddedFont>
      <p:font typeface="Franklin Gothic Medium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Arial Black" pitchFamily="34" charset="0"/>
      <p:regular r:id="rId18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E"/>
    <a:srgbClr val="F04D2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87811" autoAdjust="0"/>
  </p:normalViewPr>
  <p:slideViewPr>
    <p:cSldViewPr snapToGrid="0">
      <p:cViewPr>
        <p:scale>
          <a:sx n="126" d="100"/>
          <a:sy n="126" d="100"/>
        </p:scale>
        <p:origin x="-852" y="-72"/>
      </p:cViewPr>
      <p:guideLst>
        <p:guide orient="horz" pos="492"/>
        <p:guide orient="horz" pos="380"/>
        <p:guide orient="horz" pos="2172"/>
        <p:guide orient="horz" pos="2284"/>
        <p:guide orient="horz" pos="3974"/>
        <p:guide orient="horz" pos="4087"/>
        <p:guide pos="216"/>
        <p:guide pos="3064"/>
        <p:guide pos="3176"/>
        <p:guide pos="6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1374" y="-9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947" cy="339884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726" y="0"/>
            <a:ext cx="4278947" cy="339884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r">
              <a:defRPr sz="800"/>
            </a:lvl1pPr>
          </a:lstStyle>
          <a:p>
            <a:fld id="{AE08D779-DCCC-4782-BB31-5EFDC0ADD71C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87"/>
            <a:ext cx="4278947" cy="339884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726" y="6456287"/>
            <a:ext cx="4278947" cy="339884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r">
              <a:defRPr sz="800"/>
            </a:lvl1pPr>
          </a:lstStyle>
          <a:p>
            <a:fld id="{3DE2E07C-D555-4368-9EBE-E40C1589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842" cy="339884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2" cy="339884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r">
              <a:defRPr sz="1200"/>
            </a:lvl1pPr>
          </a:lstStyle>
          <a:p>
            <a:fld id="{D1F29851-982B-49E7-97ED-681571B01B82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509588"/>
            <a:ext cx="36798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6" rIns="95572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5572" tIns="47786" rIns="95572" bIns="477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842" cy="33988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2" cy="33988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r">
              <a:defRPr sz="1200"/>
            </a:lvl1pPr>
          </a:lstStyle>
          <a:p>
            <a:fld id="{2613BA1E-8283-427C-81E1-66AA2CB62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750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1"/>
          <a:stretch/>
        </p:blipFill>
        <p:spPr>
          <a:xfrm>
            <a:off x="6645275" y="0"/>
            <a:ext cx="3260726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35642" y="3625851"/>
            <a:ext cx="6300000" cy="1347790"/>
          </a:xfrm>
          <a:prstGeom prst="rect">
            <a:avLst/>
          </a:prstGeom>
        </p:spPr>
        <p:txBody>
          <a:bodyPr lIns="0" tIns="0" rIns="36000" bIns="0" anchor="b" anchorCtr="0">
            <a:no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презентации </a:t>
            </a:r>
            <a:r>
              <a:rPr lang="en-US" dirty="0" smtClean="0"/>
              <a:t>(</a:t>
            </a:r>
            <a:r>
              <a:rPr lang="ru-RU" dirty="0" smtClean="0"/>
              <a:t>максимум две строки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35642" y="5080000"/>
            <a:ext cx="6300000" cy="333829"/>
          </a:xfrm>
        </p:spPr>
        <p:txBody>
          <a:bodyPr lIns="0" tIns="0" rIns="36000" bIns="0" anchor="ctr"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Блок, дивизион или подзаголовок </a:t>
            </a:r>
            <a:r>
              <a:rPr lang="en-US" dirty="0" smtClean="0"/>
              <a:t>(</a:t>
            </a:r>
            <a:r>
              <a:rPr lang="ru-RU" dirty="0" smtClean="0"/>
              <a:t>максимум 1 строка</a:t>
            </a:r>
            <a:r>
              <a:rPr lang="en-US" dirty="0" smtClean="0"/>
              <a:t>)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35642" y="6013174"/>
            <a:ext cx="6300000" cy="295551"/>
          </a:xfrm>
        </p:spPr>
        <p:txBody>
          <a:bodyPr lIns="0" tIns="0" rIns="3600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 создания</a:t>
            </a:r>
            <a:r>
              <a:rPr lang="en-US" dirty="0" smtClean="0"/>
              <a:t> (</a:t>
            </a:r>
            <a:r>
              <a:rPr lang="ru-RU" dirty="0" smtClean="0"/>
              <a:t>обязательно</a:t>
            </a:r>
            <a:r>
              <a:rPr lang="en-US" dirty="0" smtClean="0"/>
              <a:t>), </a:t>
            </a:r>
            <a:r>
              <a:rPr lang="ru-RU" dirty="0" smtClean="0"/>
              <a:t>город или место </a:t>
            </a:r>
            <a:r>
              <a:rPr lang="en-US" dirty="0" smtClean="0"/>
              <a:t>(</a:t>
            </a:r>
            <a:r>
              <a:rPr lang="ru-RU" dirty="0" smtClean="0"/>
              <a:t>по желанию</a:t>
            </a:r>
            <a:r>
              <a:rPr lang="en-US" dirty="0" smtClean="0"/>
              <a:t>)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6645275" y="0"/>
            <a:ext cx="0" cy="6858000"/>
          </a:xfrm>
          <a:prstGeom prst="line">
            <a:avLst/>
          </a:prstGeom>
          <a:ln w="50800" cmpd="sng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335642" y="5466522"/>
            <a:ext cx="6300000" cy="506895"/>
          </a:xfrm>
        </p:spPr>
        <p:txBody>
          <a:bodyPr lIns="0" tIns="0" rIns="3600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Автор(ы) (жирным</a:t>
            </a:r>
            <a:r>
              <a:rPr lang="en-US" dirty="0" smtClean="0"/>
              <a:t>), </a:t>
            </a:r>
            <a:r>
              <a:rPr lang="ru-RU" dirty="0" smtClean="0"/>
              <a:t>должность </a:t>
            </a:r>
            <a:r>
              <a:rPr lang="en-US" dirty="0" smtClean="0"/>
              <a:t>(</a:t>
            </a:r>
            <a:r>
              <a:rPr lang="ru-RU" dirty="0" smtClean="0"/>
              <a:t>по желанию</a:t>
            </a:r>
            <a:r>
              <a:rPr lang="en-US" dirty="0" smtClean="0"/>
              <a:t>) (</a:t>
            </a:r>
            <a:r>
              <a:rPr lang="ru-RU" dirty="0" smtClean="0"/>
              <a:t>максимум 2 строки</a:t>
            </a:r>
            <a:r>
              <a:rPr lang="en-US" dirty="0" smtClean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2425"/>
            <a:ext cx="2256197" cy="46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со списками, сно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342900" y="601662"/>
            <a:ext cx="9220200" cy="1588"/>
          </a:xfrm>
          <a:prstGeom prst="line">
            <a:avLst/>
          </a:prstGeom>
          <a:ln w="19050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170684"/>
            <a:ext cx="9220200" cy="430978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2400" baseline="0"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r>
              <a:rPr lang="en-US" dirty="0" smtClean="0"/>
              <a:t> (</a:t>
            </a:r>
            <a:r>
              <a:rPr lang="ru-RU" dirty="0" smtClean="0"/>
              <a:t>только одна строка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781050"/>
            <a:ext cx="9220200" cy="5039179"/>
          </a:xfrm>
        </p:spPr>
        <p:txBody>
          <a:bodyPr lIns="0" tIns="0" rIns="72000" bIns="0">
            <a:noAutofit/>
          </a:bodyPr>
          <a:lstStyle>
            <a:lvl1pPr marL="342900" indent="-342900">
              <a:buClr>
                <a:srgbClr val="F68B1F"/>
              </a:buClr>
              <a:buFont typeface="Wingdings" pitchFamily="2" charset="2"/>
              <a:buChar char="o"/>
              <a:defRPr sz="180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68B1F"/>
              </a:buClr>
              <a:buFont typeface="Wingdings 2" pitchFamily="18" charset="2"/>
              <a:buChar char="¡"/>
              <a:defRPr sz="15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F68B1F"/>
              </a:buClr>
              <a:buFont typeface="Arial Black" pitchFamily="34" charset="0"/>
              <a:buChar char="−"/>
              <a:defRPr sz="1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F68B1F"/>
              </a:buClr>
              <a:buFont typeface="Arial" pitchFamily="34" charset="0"/>
              <a:buChar char="□"/>
              <a:defRPr sz="1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F68B1F"/>
              </a:buClr>
              <a:buFont typeface="Wingdings" pitchFamily="2" charset="2"/>
              <a:buChar char="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Четвёртый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6488114"/>
            <a:ext cx="4362450" cy="252412"/>
          </a:xfrm>
          <a:prstGeom prst="rect">
            <a:avLst/>
          </a:prstGeom>
        </p:spPr>
        <p:txBody>
          <a:bodyPr lIns="0" tIns="0" rIns="36000" bIns="18000" anchor="b">
            <a:noAutofit/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Ежегодные переговоры в </a:t>
            </a:r>
            <a:r>
              <a:rPr lang="ru-RU" dirty="0" err="1" smtClean="0"/>
              <a:t>обсласти</a:t>
            </a:r>
            <a:r>
              <a:rPr lang="ru-RU" dirty="0" smtClean="0"/>
              <a:t> оплаты труда</a:t>
            </a:r>
            <a:endParaRPr lang="ru-RU" dirty="0"/>
          </a:p>
        </p:txBody>
      </p:sp>
      <p:sp>
        <p:nvSpPr>
          <p:cNvPr id="17" name="Номер слайда 3"/>
          <p:cNvSpPr txBox="1">
            <a:spLocks/>
          </p:cNvSpPr>
          <p:nvPr userDrawn="1"/>
        </p:nvSpPr>
        <p:spPr>
          <a:xfrm>
            <a:off x="4864100" y="6489701"/>
            <a:ext cx="415131" cy="250824"/>
          </a:xfrm>
          <a:prstGeom prst="rect">
            <a:avLst/>
          </a:prstGeom>
        </p:spPr>
        <p:txBody>
          <a:bodyPr vert="horz" lIns="0" tIns="0" rIns="91440" bIns="18000" rtlCol="0" anchor="b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91F4F0-875A-481D-B893-0B0435FCE1B0}" type="slidenum">
              <a:rPr lang="ru-RU" sz="12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42900" y="6486525"/>
            <a:ext cx="9220200" cy="1588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5819776"/>
            <a:ext cx="9220200" cy="488950"/>
          </a:xfrm>
        </p:spPr>
        <p:txBody>
          <a:bodyPr lIns="0" tIns="0" rIns="0" bIns="0" anchor="b">
            <a:noAutofit/>
          </a:bodyPr>
          <a:lstStyle>
            <a:lvl1pPr marL="363538" indent="-363538">
              <a:spcBef>
                <a:spcPts val="0"/>
              </a:spcBef>
              <a:buNone/>
              <a:tabLst>
                <a:tab pos="265113" algn="r"/>
                <a:tab pos="361950" algn="l"/>
              </a:tabLst>
              <a:defRPr sz="9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	*	</a:t>
            </a:r>
            <a:r>
              <a:rPr lang="ru-RU" dirty="0" smtClean="0"/>
              <a:t>Первая сноска </a:t>
            </a:r>
            <a:r>
              <a:rPr lang="en-US" dirty="0" smtClean="0"/>
              <a:t>(</a:t>
            </a:r>
            <a:r>
              <a:rPr lang="ru-RU" dirty="0" smtClean="0"/>
              <a:t>используйте клавишу </a:t>
            </a:r>
            <a:r>
              <a:rPr lang="en-US" dirty="0" smtClean="0"/>
              <a:t>Tab  </a:t>
            </a:r>
            <a:r>
              <a:rPr lang="ru-RU" dirty="0" smtClean="0"/>
              <a:t>для правильного форматирования</a:t>
            </a:r>
            <a:r>
              <a:rPr lang="en-US" dirty="0" smtClean="0"/>
              <a:t>, </a:t>
            </a:r>
            <a:r>
              <a:rPr lang="ru-RU" dirty="0" smtClean="0"/>
              <a:t>Используйте цифры, если у вас больше трёх сносок</a:t>
            </a:r>
            <a:r>
              <a:rPr lang="en-US" dirty="0" smtClean="0"/>
              <a:t>) </a:t>
            </a:r>
          </a:p>
          <a:p>
            <a:pPr lvl="0"/>
            <a:r>
              <a:rPr lang="en-US" dirty="0" smtClean="0"/>
              <a:t>	**	</a:t>
            </a:r>
            <a:r>
              <a:rPr lang="ru-RU" dirty="0" smtClean="0"/>
              <a:t>Вторая сноска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80189"/>
            <a:ext cx="1047750" cy="1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снос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342900" y="601662"/>
            <a:ext cx="9220200" cy="1588"/>
          </a:xfrm>
          <a:prstGeom prst="line">
            <a:avLst/>
          </a:prstGeom>
          <a:ln w="19050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6488114"/>
            <a:ext cx="4362450" cy="252412"/>
          </a:xfrm>
          <a:prstGeom prst="rect">
            <a:avLst/>
          </a:prstGeom>
        </p:spPr>
        <p:txBody>
          <a:bodyPr lIns="0" tIns="0" rIns="36000" bIns="18000" anchor="b">
            <a:noAutofit/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Ежегодные переговоры в </a:t>
            </a:r>
            <a:r>
              <a:rPr lang="ru-RU" dirty="0" err="1" smtClean="0"/>
              <a:t>обсласти</a:t>
            </a:r>
            <a:r>
              <a:rPr lang="ru-RU" dirty="0" smtClean="0"/>
              <a:t> оплаты труда</a:t>
            </a:r>
            <a:endParaRPr lang="ru-RU" dirty="0"/>
          </a:p>
        </p:txBody>
      </p:sp>
      <p:sp>
        <p:nvSpPr>
          <p:cNvPr id="17" name="Номер слайда 3"/>
          <p:cNvSpPr txBox="1">
            <a:spLocks/>
          </p:cNvSpPr>
          <p:nvPr userDrawn="1"/>
        </p:nvSpPr>
        <p:spPr>
          <a:xfrm>
            <a:off x="4864100" y="6489701"/>
            <a:ext cx="415131" cy="250824"/>
          </a:xfrm>
          <a:prstGeom prst="rect">
            <a:avLst/>
          </a:prstGeom>
        </p:spPr>
        <p:txBody>
          <a:bodyPr vert="horz" lIns="0" tIns="0" rIns="91440" bIns="18000" rtlCol="0" anchor="b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91F4F0-875A-481D-B893-0B0435FCE1B0}" type="slidenum">
              <a:rPr lang="ru-RU" sz="12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42900" y="6486525"/>
            <a:ext cx="9220200" cy="1588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170684"/>
            <a:ext cx="9220200" cy="430978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2400" baseline="0"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r>
              <a:rPr lang="en-US" dirty="0" smtClean="0"/>
              <a:t> (</a:t>
            </a:r>
            <a:r>
              <a:rPr lang="ru-RU" dirty="0" smtClean="0"/>
              <a:t>только одна строка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80189"/>
            <a:ext cx="1047750" cy="1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5819776"/>
            <a:ext cx="9220200" cy="488950"/>
          </a:xfrm>
        </p:spPr>
        <p:txBody>
          <a:bodyPr lIns="0" tIns="0" rIns="0" bIns="0" anchor="b">
            <a:noAutofit/>
          </a:bodyPr>
          <a:lstStyle>
            <a:lvl1pPr marL="363538" indent="-363538">
              <a:spcBef>
                <a:spcPts val="0"/>
              </a:spcBef>
              <a:buNone/>
              <a:tabLst>
                <a:tab pos="265113" algn="r"/>
                <a:tab pos="361950" algn="l"/>
              </a:tabLst>
              <a:defRPr sz="9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	*	</a:t>
            </a:r>
            <a:r>
              <a:rPr lang="ru-RU" dirty="0" smtClean="0"/>
              <a:t>Первая сноска </a:t>
            </a:r>
            <a:r>
              <a:rPr lang="en-US" dirty="0" smtClean="0"/>
              <a:t>(</a:t>
            </a:r>
            <a:r>
              <a:rPr lang="ru-RU" dirty="0" smtClean="0"/>
              <a:t>используйте клавишу </a:t>
            </a:r>
            <a:r>
              <a:rPr lang="en-US" dirty="0" smtClean="0"/>
              <a:t>Tab  </a:t>
            </a:r>
            <a:r>
              <a:rPr lang="ru-RU" dirty="0" smtClean="0"/>
              <a:t>для правильного форматирования</a:t>
            </a:r>
            <a:r>
              <a:rPr lang="en-US" dirty="0" smtClean="0"/>
              <a:t>, </a:t>
            </a:r>
            <a:r>
              <a:rPr lang="ru-RU" dirty="0" smtClean="0"/>
              <a:t>Используйте цифры, если у вас больше трёх сносок</a:t>
            </a:r>
            <a:r>
              <a:rPr lang="en-US" dirty="0" smtClean="0"/>
              <a:t>) </a:t>
            </a:r>
          </a:p>
          <a:p>
            <a:pPr lvl="0"/>
            <a:r>
              <a:rPr lang="en-US" dirty="0" smtClean="0"/>
              <a:t>	**	</a:t>
            </a:r>
            <a:r>
              <a:rPr lang="ru-RU" dirty="0" smtClean="0"/>
              <a:t>Вторая сноска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09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342900" y="601662"/>
            <a:ext cx="9220200" cy="1588"/>
          </a:xfrm>
          <a:prstGeom prst="line">
            <a:avLst/>
          </a:prstGeom>
          <a:ln w="19050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6488114"/>
            <a:ext cx="4362450" cy="252412"/>
          </a:xfrm>
          <a:prstGeom prst="rect">
            <a:avLst/>
          </a:prstGeom>
        </p:spPr>
        <p:txBody>
          <a:bodyPr lIns="0" tIns="0" rIns="36000" bIns="18000" anchor="b">
            <a:noAutofit/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Ежегодные переговоры в обсласти оплаты труда</a:t>
            </a:r>
            <a:endParaRPr lang="ru-RU" dirty="0"/>
          </a:p>
        </p:txBody>
      </p:sp>
      <p:sp>
        <p:nvSpPr>
          <p:cNvPr id="17" name="Номер слайда 3"/>
          <p:cNvSpPr txBox="1">
            <a:spLocks/>
          </p:cNvSpPr>
          <p:nvPr userDrawn="1"/>
        </p:nvSpPr>
        <p:spPr>
          <a:xfrm>
            <a:off x="4864100" y="6489701"/>
            <a:ext cx="415131" cy="250824"/>
          </a:xfrm>
          <a:prstGeom prst="rect">
            <a:avLst/>
          </a:prstGeom>
        </p:spPr>
        <p:txBody>
          <a:bodyPr vert="horz" lIns="0" tIns="0" rIns="91440" bIns="18000" rtlCol="0" anchor="b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91F4F0-875A-481D-B893-0B0435FCE1B0}" type="slidenum">
              <a:rPr lang="ru-RU" sz="12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42900" y="6486525"/>
            <a:ext cx="9220200" cy="1588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170684"/>
            <a:ext cx="9220200" cy="430978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2400" baseline="0"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r>
              <a:rPr lang="en-US" dirty="0" smtClean="0"/>
              <a:t> (</a:t>
            </a:r>
            <a:r>
              <a:rPr lang="ru-RU" dirty="0" smtClean="0"/>
              <a:t>только одна строка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80189"/>
            <a:ext cx="1047750" cy="1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4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две области данных, сно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342900" y="601662"/>
            <a:ext cx="9220200" cy="1588"/>
          </a:xfrm>
          <a:prstGeom prst="line">
            <a:avLst/>
          </a:prstGeom>
          <a:ln w="19050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342900" y="6486525"/>
            <a:ext cx="9220200" cy="1588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6488114"/>
            <a:ext cx="4362450" cy="252412"/>
          </a:xfrm>
          <a:prstGeom prst="rect">
            <a:avLst/>
          </a:prstGeom>
        </p:spPr>
        <p:txBody>
          <a:bodyPr lIns="0" tIns="0" rIns="36000" bIns="18000" anchor="b">
            <a:noAutofit/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Ежегодные переговоры в </a:t>
            </a:r>
            <a:r>
              <a:rPr lang="ru-RU" dirty="0" err="1" smtClean="0"/>
              <a:t>обсласти</a:t>
            </a:r>
            <a:r>
              <a:rPr lang="ru-RU" dirty="0" smtClean="0"/>
              <a:t> оплаты труда</a:t>
            </a:r>
            <a:endParaRPr lang="ru-RU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4864100" y="6489701"/>
            <a:ext cx="415131" cy="250824"/>
          </a:xfrm>
          <a:prstGeom prst="rect">
            <a:avLst/>
          </a:prstGeom>
        </p:spPr>
        <p:txBody>
          <a:bodyPr vert="horz" lIns="0" tIns="0" rIns="91440" bIns="18000" rtlCol="0" anchor="b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91F4F0-875A-481D-B893-0B0435FCE1B0}" type="slidenum">
              <a:rPr lang="ru-RU" sz="12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7"/>
          </p:nvPr>
        </p:nvSpPr>
        <p:spPr>
          <a:xfrm>
            <a:off x="342900" y="781050"/>
            <a:ext cx="4521200" cy="5030788"/>
          </a:xfrm>
        </p:spPr>
        <p:txBody>
          <a:bodyPr lIns="0" rIns="3600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8"/>
          </p:nvPr>
        </p:nvSpPr>
        <p:spPr>
          <a:xfrm>
            <a:off x="5041900" y="781050"/>
            <a:ext cx="4521200" cy="5043488"/>
          </a:xfrm>
        </p:spPr>
        <p:txBody>
          <a:bodyPr lIns="0" rIns="3600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170684"/>
            <a:ext cx="9220200" cy="430978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2400" baseline="0"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r>
              <a:rPr lang="en-US" dirty="0" smtClean="0"/>
              <a:t> (</a:t>
            </a:r>
            <a:r>
              <a:rPr lang="ru-RU" dirty="0" smtClean="0"/>
              <a:t>только одна строка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80189"/>
            <a:ext cx="1047750" cy="1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5819776"/>
            <a:ext cx="9220200" cy="488950"/>
          </a:xfrm>
        </p:spPr>
        <p:txBody>
          <a:bodyPr lIns="0" tIns="0" rIns="0" bIns="0" anchor="b">
            <a:noAutofit/>
          </a:bodyPr>
          <a:lstStyle>
            <a:lvl1pPr marL="363538" indent="-363538">
              <a:spcBef>
                <a:spcPts val="0"/>
              </a:spcBef>
              <a:buNone/>
              <a:tabLst>
                <a:tab pos="265113" algn="r"/>
                <a:tab pos="361950" algn="l"/>
              </a:tabLst>
              <a:defRPr sz="9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	*	</a:t>
            </a:r>
            <a:r>
              <a:rPr lang="ru-RU" dirty="0" smtClean="0"/>
              <a:t>Первая сноска </a:t>
            </a:r>
            <a:r>
              <a:rPr lang="en-US" dirty="0" smtClean="0"/>
              <a:t>(</a:t>
            </a:r>
            <a:r>
              <a:rPr lang="ru-RU" dirty="0" smtClean="0"/>
              <a:t>используйте клавишу </a:t>
            </a:r>
            <a:r>
              <a:rPr lang="en-US" dirty="0" smtClean="0"/>
              <a:t>Tab  </a:t>
            </a:r>
            <a:r>
              <a:rPr lang="ru-RU" dirty="0" smtClean="0"/>
              <a:t>для правильного форматирования</a:t>
            </a:r>
            <a:r>
              <a:rPr lang="en-US" dirty="0" smtClean="0"/>
              <a:t>, </a:t>
            </a:r>
            <a:r>
              <a:rPr lang="ru-RU" dirty="0" smtClean="0"/>
              <a:t>Используйте цифры, если у вас больше трёх сносок</a:t>
            </a:r>
            <a:r>
              <a:rPr lang="en-US" dirty="0" smtClean="0"/>
              <a:t>) </a:t>
            </a:r>
          </a:p>
          <a:p>
            <a:pPr lvl="0"/>
            <a:r>
              <a:rPr lang="en-US" dirty="0" smtClean="0"/>
              <a:t>	**	</a:t>
            </a:r>
            <a:r>
              <a:rPr lang="ru-RU" dirty="0" smtClean="0"/>
              <a:t>Вторая сноска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53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четыре области дан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342900" y="601662"/>
            <a:ext cx="9220200" cy="1588"/>
          </a:xfrm>
          <a:prstGeom prst="line">
            <a:avLst/>
          </a:prstGeom>
          <a:ln w="19050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342900" y="6486525"/>
            <a:ext cx="9220200" cy="1588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6488114"/>
            <a:ext cx="4362450" cy="252412"/>
          </a:xfrm>
          <a:prstGeom prst="rect">
            <a:avLst/>
          </a:prstGeom>
        </p:spPr>
        <p:txBody>
          <a:bodyPr lIns="0" tIns="0" rIns="36000" bIns="18000" anchor="b">
            <a:noAutofit/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Ежегодные переговоры в обсласти оплаты труда</a:t>
            </a: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4864100" y="6489701"/>
            <a:ext cx="415131" cy="250824"/>
          </a:xfrm>
          <a:prstGeom prst="rect">
            <a:avLst/>
          </a:prstGeom>
        </p:spPr>
        <p:txBody>
          <a:bodyPr vert="horz" lIns="0" tIns="0" rIns="91440" bIns="18000" rtlCol="0" anchor="b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91F4F0-875A-481D-B893-0B0435FCE1B0}" type="slidenum">
              <a:rPr lang="ru-RU" sz="12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6"/>
          <p:cNvSpPr>
            <a:spLocks noGrp="1"/>
          </p:cNvSpPr>
          <p:nvPr>
            <p:ph sz="quarter" idx="17"/>
          </p:nvPr>
        </p:nvSpPr>
        <p:spPr>
          <a:xfrm>
            <a:off x="342900" y="781050"/>
            <a:ext cx="4521200" cy="2667000"/>
          </a:xfrm>
        </p:spPr>
        <p:txBody>
          <a:bodyPr lIns="0" rIns="3600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Объект 8"/>
          <p:cNvSpPr>
            <a:spLocks noGrp="1"/>
          </p:cNvSpPr>
          <p:nvPr>
            <p:ph sz="quarter" idx="18"/>
          </p:nvPr>
        </p:nvSpPr>
        <p:spPr>
          <a:xfrm>
            <a:off x="5041900" y="781050"/>
            <a:ext cx="4521200" cy="2667000"/>
          </a:xfrm>
        </p:spPr>
        <p:txBody>
          <a:bodyPr lIns="0" rIns="3600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19"/>
          </p:nvPr>
        </p:nvSpPr>
        <p:spPr>
          <a:xfrm>
            <a:off x="342900" y="3625850"/>
            <a:ext cx="4521200" cy="2682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20"/>
          </p:nvPr>
        </p:nvSpPr>
        <p:spPr>
          <a:xfrm>
            <a:off x="5041900" y="3625850"/>
            <a:ext cx="4521200" cy="2682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170684"/>
            <a:ext cx="9220200" cy="430978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2400" baseline="0"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r>
              <a:rPr lang="en-US" dirty="0" smtClean="0"/>
              <a:t> (</a:t>
            </a:r>
            <a:r>
              <a:rPr lang="ru-RU" dirty="0" smtClean="0"/>
              <a:t>только одна строка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80189"/>
            <a:ext cx="1047750" cy="1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95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342900" y="3430588"/>
            <a:ext cx="9220200" cy="1552"/>
          </a:xfrm>
          <a:prstGeom prst="line">
            <a:avLst/>
          </a:prstGeom>
          <a:ln w="44450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1537253"/>
            <a:ext cx="9220200" cy="1910798"/>
          </a:xfrm>
          <a:prstGeom prst="rect">
            <a:avLst/>
          </a:prstGeom>
        </p:spPr>
        <p:txBody>
          <a:bodyPr lIns="0" rIns="36000" anchor="b" anchorCtr="0">
            <a:noAutofit/>
          </a:bodyPr>
          <a:lstStyle>
            <a:lvl1pPr algn="l">
              <a:defRPr sz="6000" baseline="0"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Раздел</a:t>
            </a:r>
            <a:r>
              <a:rPr lang="en-US" dirty="0" smtClean="0"/>
              <a:t> (</a:t>
            </a:r>
            <a:r>
              <a:rPr lang="ru-RU" dirty="0" smtClean="0"/>
              <a:t>максимум две строки, но лучше одна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89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3625849"/>
            <a:ext cx="4521200" cy="2682876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 algn="l">
              <a:defRPr sz="18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105000"/>
              </a:lnSpc>
            </a:pPr>
            <a:r>
              <a:rPr lang="ru-RU" b="1" dirty="0" smtClean="0"/>
              <a:t>Автор(ы)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Должность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Департамент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тел</a:t>
            </a:r>
            <a:r>
              <a:rPr lang="en-US" dirty="0" smtClean="0"/>
              <a:t>.</a:t>
            </a:r>
            <a:r>
              <a:rPr lang="ru-RU" dirty="0" smtClean="0"/>
              <a:t>:</a:t>
            </a:r>
            <a:r>
              <a:rPr lang="en-US" dirty="0" smtClean="0"/>
              <a:t> +7 (495) 777-77-77</a:t>
            </a:r>
            <a:br>
              <a:rPr lang="en-US" dirty="0" smtClean="0"/>
            </a:br>
            <a:r>
              <a:rPr lang="en-US" dirty="0" smtClean="0"/>
              <a:t>name.surname@evraz.com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2425"/>
            <a:ext cx="2256197" cy="46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1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342900" y="601662"/>
            <a:ext cx="9220200" cy="1588"/>
          </a:xfrm>
          <a:prstGeom prst="line">
            <a:avLst/>
          </a:prstGeom>
          <a:ln w="19050">
            <a:solidFill>
              <a:srgbClr val="F68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42900" y="170684"/>
            <a:ext cx="9220200" cy="430978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781050"/>
            <a:ext cx="9220200" cy="5527675"/>
          </a:xfrm>
        </p:spPr>
        <p:txBody>
          <a:bodyPr lIns="0" tIns="0" rIns="7200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rgbClr val="F68B1F"/>
              </a:buClr>
              <a:buFont typeface="Wingdings" pitchFamily="2" charset="2"/>
              <a:buNone/>
              <a:tabLst>
                <a:tab pos="7172325" algn="r"/>
              </a:tabLst>
              <a:defRPr sz="150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68B1F"/>
              </a:buClr>
              <a:buFont typeface="Wingdings 2" pitchFamily="18" charset="2"/>
              <a:buChar char="¡"/>
              <a:defRPr sz="15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F68B1F"/>
              </a:buClr>
              <a:buFont typeface="Arial Black" pitchFamily="34" charset="0"/>
              <a:buChar char="−"/>
              <a:defRPr sz="1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F68B1F"/>
              </a:buClr>
              <a:buFont typeface="Arial" pitchFamily="34" charset="0"/>
              <a:buChar char="□"/>
              <a:defRPr sz="1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F68B1F"/>
              </a:buClr>
              <a:buFont typeface="Wingdings" pitchFamily="2" charset="2"/>
              <a:buChar char="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Раздел </a:t>
            </a:r>
            <a:r>
              <a:rPr lang="en-US" dirty="0" smtClean="0"/>
              <a:t>1</a:t>
            </a:r>
            <a:r>
              <a:rPr lang="ru-RU" dirty="0" smtClean="0"/>
              <a:t> (используйте </a:t>
            </a:r>
            <a:r>
              <a:rPr lang="en-US" dirty="0" smtClean="0"/>
              <a:t>Tab </a:t>
            </a:r>
            <a:r>
              <a:rPr lang="ru-RU" dirty="0" smtClean="0"/>
              <a:t>для правильного форматирования)	1</a:t>
            </a:r>
          </a:p>
          <a:p>
            <a:pPr lvl="0"/>
            <a:r>
              <a:rPr lang="ru-RU" dirty="0" smtClean="0"/>
              <a:t>Раздел </a:t>
            </a:r>
            <a:r>
              <a:rPr lang="en-US" dirty="0" smtClean="0"/>
              <a:t>2</a:t>
            </a:r>
            <a:r>
              <a:rPr lang="ru-RU" dirty="0" smtClean="0"/>
              <a:t>	23</a:t>
            </a:r>
          </a:p>
          <a:p>
            <a:pPr lvl="0"/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6488114"/>
            <a:ext cx="4362450" cy="252412"/>
          </a:xfrm>
          <a:prstGeom prst="rect">
            <a:avLst/>
          </a:prstGeom>
        </p:spPr>
        <p:txBody>
          <a:bodyPr lIns="0" tIns="0" rIns="36000" bIns="18000" anchor="b">
            <a:noAutofit/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Ежегодные переговоры в обсласти оплаты труда</a:t>
            </a:r>
            <a:endParaRPr lang="ru-RU" dirty="0"/>
          </a:p>
        </p:txBody>
      </p:sp>
      <p:sp>
        <p:nvSpPr>
          <p:cNvPr id="17" name="Номер слайда 3"/>
          <p:cNvSpPr txBox="1">
            <a:spLocks/>
          </p:cNvSpPr>
          <p:nvPr userDrawn="1"/>
        </p:nvSpPr>
        <p:spPr>
          <a:xfrm>
            <a:off x="4864100" y="6489701"/>
            <a:ext cx="415131" cy="250824"/>
          </a:xfrm>
          <a:prstGeom prst="rect">
            <a:avLst/>
          </a:prstGeom>
        </p:spPr>
        <p:txBody>
          <a:bodyPr vert="horz" lIns="0" tIns="0" rIns="91440" bIns="18000" rtlCol="0" anchor="b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91F4F0-875A-481D-B893-0B0435FCE1B0}" type="slidenum">
              <a:rPr lang="ru-RU" sz="1200" smtClean="0"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42900" y="6486525"/>
            <a:ext cx="9220200" cy="1588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80189"/>
            <a:ext cx="1047750" cy="1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1050"/>
            <a:ext cx="9220200" cy="5527675"/>
          </a:xfrm>
          <a:prstGeom prst="rect">
            <a:avLst/>
          </a:prstGeom>
        </p:spPr>
        <p:txBody>
          <a:bodyPr vert="horz" lIns="0" tIns="45720" rIns="3600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1" r:id="rId4"/>
    <p:sldLayoutId id="2147483656" r:id="rId5"/>
    <p:sldLayoutId id="2147483662" r:id="rId6"/>
    <p:sldLayoutId id="2147483654" r:id="rId7"/>
    <p:sldLayoutId id="2147483658" r:id="rId8"/>
    <p:sldLayoutId id="214748366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68B1E"/>
        </a:buClr>
        <a:buFont typeface="Wingdings" pitchFamily="2" charset="2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68B1E"/>
        </a:buClr>
        <a:buFont typeface="Wingdings 2" pitchFamily="18" charset="2"/>
        <a:buChar char="¡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68B1E"/>
        </a:buClr>
        <a:buFont typeface="Arial Black" pitchFamily="34" charset="0"/>
        <a:buChar char="−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68B1E"/>
        </a:buClr>
        <a:buFont typeface="Arial" pitchFamily="34" charset="0"/>
        <a:buChar char="□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68B1E"/>
        </a:buClr>
        <a:buFont typeface="Wingdings" pitchFamily="2" charset="2"/>
        <a:buChar char="p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" y="1790701"/>
            <a:ext cx="6316729" cy="193491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68B1E"/>
                </a:solidFill>
                <a:latin typeface="Franklin Gothic Medium" pitchFamily="34" charset="0"/>
              </a:rPr>
              <a:t>Программа </a:t>
            </a:r>
            <a:r>
              <a:rPr lang="ru-RU" sz="2000" b="1" dirty="0">
                <a:solidFill>
                  <a:srgbClr val="F68B1E"/>
                </a:solidFill>
                <a:latin typeface="Franklin Gothic Medium" pitchFamily="34" charset="0"/>
              </a:rPr>
              <a:t>по созданию условий эффективного социального партнерства между администрацией  и профсоюзным активом ОАО «ЕВРАЗ </a:t>
            </a:r>
            <a:r>
              <a:rPr lang="ru-RU" sz="2000" b="1" dirty="0" smtClean="0">
                <a:solidFill>
                  <a:srgbClr val="F68B1E"/>
                </a:solidFill>
                <a:latin typeface="Franklin Gothic Medium" pitchFamily="34" charset="0"/>
              </a:rPr>
              <a:t>НМТП»</a:t>
            </a:r>
            <a:endParaRPr lang="ru-RU" sz="2000" dirty="0">
              <a:solidFill>
                <a:srgbClr val="F68B1E"/>
              </a:solidFill>
              <a:latin typeface="Franklin Gothic Medium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г. Геленджик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9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2900" y="170684"/>
            <a:ext cx="94963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F68B1E"/>
                </a:solidFill>
                <a:latin typeface="Franklin Gothic Medium" pitchFamily="34" charset="0"/>
              </a:rPr>
              <a:t>Заключение Коллективного договора и выработка механизмов его реализации</a:t>
            </a:r>
            <a:r>
              <a:rPr lang="ru-RU" dirty="0" smtClean="0">
                <a:solidFill>
                  <a:srgbClr val="F68B1E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F68B1E"/>
                </a:solidFill>
                <a:latin typeface="+mj-lt"/>
              </a:rPr>
            </a:br>
            <a:endParaRPr lang="en-GB" dirty="0">
              <a:solidFill>
                <a:srgbClr val="F68B1E"/>
              </a:solidFill>
              <a:latin typeface="+mj-lt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383132" y="912932"/>
            <a:ext cx="8889337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6600"/>
              </a:buClr>
            </a:pPr>
            <a:r>
              <a:rPr lang="ru-RU" dirty="0" smtClean="0">
                <a:latin typeface="Franklin Gothic Medium" pitchFamily="34" charset="0"/>
              </a:rPr>
              <a:t>  </a:t>
            </a:r>
            <a:r>
              <a:rPr lang="ru-RU" dirty="0">
                <a:latin typeface="Franklin Gothic Medium" pitchFamily="34" charset="0"/>
              </a:rPr>
              <a:t>	</a:t>
            </a:r>
            <a:r>
              <a:rPr lang="ru-RU" dirty="0" smtClean="0">
                <a:latin typeface="Franklin Gothic Medium" pitchFamily="34" charset="0"/>
              </a:rPr>
              <a:t>С октября по декабрь 2012 г. в порту проходили переговоры по заключению </a:t>
            </a:r>
            <a:r>
              <a:rPr lang="ru-RU" b="1" i="1" dirty="0" smtClean="0">
                <a:solidFill>
                  <a:srgbClr val="F68B1E"/>
                </a:solidFill>
                <a:latin typeface="Franklin Gothic Medium" pitchFamily="34" charset="0"/>
              </a:rPr>
              <a:t>Коллективного договора на 2013-2014 г.</a:t>
            </a:r>
            <a:r>
              <a:rPr lang="ru-RU" b="1" i="1" dirty="0" smtClean="0">
                <a:latin typeface="Franklin Gothic Medium" pitchFamily="34" charset="0"/>
              </a:rPr>
              <a:t> </a:t>
            </a:r>
            <a:r>
              <a:rPr lang="ru-RU" dirty="0" smtClean="0">
                <a:latin typeface="Franklin Gothic Medium" pitchFamily="34" charset="0"/>
              </a:rPr>
              <a:t>Коллективный договор был заключен без протокола разногласий, он сохранил в неизменном виде социальные гарантии  и льготы </a:t>
            </a:r>
            <a:r>
              <a:rPr lang="ru-RU" dirty="0" smtClean="0">
                <a:latin typeface="Franklin Gothic Medium" pitchFamily="34" charset="0"/>
              </a:rPr>
              <a:t>работникам.</a:t>
            </a:r>
            <a:endParaRPr lang="ru-RU" dirty="0" smtClean="0">
              <a:latin typeface="Franklin Gothic Medium" pitchFamily="34" charset="0"/>
            </a:endParaRPr>
          </a:p>
          <a:p>
            <a:pPr algn="just">
              <a:spcBef>
                <a:spcPct val="50000"/>
              </a:spcBef>
              <a:buClr>
                <a:srgbClr val="FF6600"/>
              </a:buClr>
            </a:pPr>
            <a:r>
              <a:rPr lang="ru-RU" dirty="0" smtClean="0">
                <a:latin typeface="Franklin Gothic Medium" pitchFamily="34" charset="0"/>
              </a:rPr>
              <a:t>	При подписании КД стороны определили необходимость создания постоянно действующих механизмов позволяющих отслеживать реализацию коллективного </a:t>
            </a:r>
            <a:r>
              <a:rPr lang="ru-RU" dirty="0" smtClean="0">
                <a:latin typeface="Franklin Gothic Medium" pitchFamily="34" charset="0"/>
              </a:rPr>
              <a:t>договора, проводить </a:t>
            </a:r>
            <a:r>
              <a:rPr lang="ru-RU" dirty="0" smtClean="0">
                <a:latin typeface="Franklin Gothic Medium" pitchFamily="34" charset="0"/>
              </a:rPr>
              <a:t>подготовку к обсуждению в июле протокола №32 (переговоры по </a:t>
            </a:r>
            <a:r>
              <a:rPr lang="ru-RU" dirty="0" smtClean="0">
                <a:latin typeface="Franklin Gothic Medium" pitchFamily="34" charset="0"/>
              </a:rPr>
              <a:t>росту з/п, занятости работников и т.д.) </a:t>
            </a:r>
            <a:r>
              <a:rPr lang="ru-RU" dirty="0" smtClean="0">
                <a:latin typeface="Franklin Gothic Medium" pitchFamily="34" charset="0"/>
              </a:rPr>
              <a:t>Для этого сторонам соц. партнерства необходимо: работать в одном информационном поле, оперировать общими терминами и получать достоверную обратную связь от руководства и подразделений. В декабре 2012 г., после совместной презентации, стороны договорились </a:t>
            </a:r>
            <a:r>
              <a:rPr lang="ru-RU" dirty="0" smtClean="0">
                <a:latin typeface="Franklin Gothic Medium" pitchFamily="34" charset="0"/>
              </a:rPr>
              <a:t>в </a:t>
            </a:r>
            <a:r>
              <a:rPr lang="ru-RU" dirty="0" smtClean="0">
                <a:latin typeface="Franklin Gothic Medium" pitchFamily="34" charset="0"/>
              </a:rPr>
              <a:t>2013 г</a:t>
            </a:r>
            <a:r>
              <a:rPr lang="ru-RU" dirty="0" smtClean="0">
                <a:latin typeface="Franklin Gothic Medium" pitchFamily="34" charset="0"/>
              </a:rPr>
              <a:t>.:</a:t>
            </a:r>
          </a:p>
          <a:p>
            <a:pPr marL="285750" indent="-285750" algn="just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>Сформировать 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группы и приступить к реализации </a:t>
            </a:r>
            <a:r>
              <a:rPr lang="ru-RU" b="1" dirty="0">
                <a:solidFill>
                  <a:srgbClr val="F68B1E"/>
                </a:solidFill>
                <a:latin typeface="Franklin Gothic Medium" pitchFamily="34" charset="0"/>
              </a:rPr>
              <a:t>совместной программы 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по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>   развитию 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эффективного социального партнерства между руководителями порта и профсоюзным активом порта. </a:t>
            </a:r>
          </a:p>
          <a:p>
            <a:pPr marL="342900" indent="-342900" algn="just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>Внедрить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>с </a:t>
            </a:r>
            <a:r>
              <a:rPr lang="en-US" dirty="0" smtClean="0">
                <a:solidFill>
                  <a:srgbClr val="F68B1E"/>
                </a:solidFill>
                <a:latin typeface="Franklin Gothic Medium" pitchFamily="34" charset="0"/>
              </a:rPr>
              <a:t>I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>квартала </a:t>
            </a:r>
            <a:r>
              <a:rPr lang="ru-RU" b="1" dirty="0" smtClean="0">
                <a:solidFill>
                  <a:srgbClr val="F68B1E"/>
                </a:solidFill>
                <a:latin typeface="Franklin Gothic Medium" pitchFamily="34" charset="0"/>
              </a:rPr>
              <a:t>социальную карту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>порта (получение обратной связи и постоянный мониторинг текущих социальных вопросов), адаптировав ее под особенности предприятия;</a:t>
            </a:r>
          </a:p>
          <a:p>
            <a:pPr marL="266700" indent="-2667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q"/>
            </a:pPr>
            <a:endParaRPr lang="ru-RU" sz="20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2900" y="170684"/>
            <a:ext cx="949634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F68B1E"/>
                </a:solidFill>
                <a:latin typeface="Franklin Gothic Medium" pitchFamily="34" charset="0"/>
              </a:rPr>
              <a:t>Совместная программа по развитию социального партнерства 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/>
            </a:r>
            <a:br>
              <a:rPr lang="ru-RU" dirty="0">
                <a:solidFill>
                  <a:srgbClr val="F68B1E"/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</a:br>
            <a:r>
              <a:rPr lang="ru-RU" sz="1800" b="1" dirty="0" smtClean="0">
                <a:solidFill>
                  <a:srgbClr val="F68B1E"/>
                </a:solidFill>
                <a:latin typeface="Franklin Gothic Medium" pitchFamily="34" charset="0"/>
              </a:rPr>
              <a:t>Предпосылки программы:</a:t>
            </a:r>
            <a:r>
              <a:rPr lang="ru-RU" sz="1800" dirty="0">
                <a:solidFill>
                  <a:srgbClr val="F68B1E"/>
                </a:solidFill>
                <a:latin typeface="Franklin Gothic Medium" pitchFamily="34" charset="0"/>
              </a:rPr>
              <a:t/>
            </a:r>
            <a:br>
              <a:rPr lang="ru-RU" sz="1800" dirty="0">
                <a:solidFill>
                  <a:srgbClr val="F68B1E"/>
                </a:solidFill>
                <a:latin typeface="Franklin Gothic Medium" pitchFamily="34" charset="0"/>
              </a:rPr>
            </a:br>
            <a:r>
              <a:rPr lang="ru-RU" sz="1800" dirty="0" smtClean="0">
                <a:solidFill>
                  <a:srgbClr val="F68B1E"/>
                </a:solidFill>
                <a:latin typeface="Franklin Gothic Medium" pitchFamily="34" charset="0"/>
              </a:rPr>
              <a:t/>
            </a:r>
            <a:br>
              <a:rPr lang="ru-RU" sz="1800" dirty="0" smtClean="0">
                <a:solidFill>
                  <a:srgbClr val="F68B1E"/>
                </a:solidFill>
                <a:latin typeface="Franklin Gothic Medium" pitchFamily="34" charset="0"/>
              </a:rPr>
            </a:br>
            <a:r>
              <a:rPr lang="ru-RU" sz="1800" dirty="0" smtClean="0">
                <a:latin typeface="Franklin Gothic Medium" pitchFamily="34" charset="0"/>
              </a:rPr>
              <a:t>-</a:t>
            </a:r>
            <a:r>
              <a:rPr lang="ru-RU" sz="1800" dirty="0" smtClean="0">
                <a:solidFill>
                  <a:srgbClr val="F68B1E"/>
                </a:solidFill>
                <a:latin typeface="Franklin Gothic Medium" pitchFamily="34" charset="0"/>
              </a:rPr>
              <a:t> 	</a:t>
            </a:r>
            <a:r>
              <a:rPr lang="ru-RU" sz="1800" dirty="0" smtClean="0">
                <a:latin typeface="Franklin Gothic Medium" pitchFamily="34" charset="0"/>
              </a:rPr>
              <a:t>Выработаны </a:t>
            </a:r>
            <a:r>
              <a:rPr lang="ru-RU" sz="1800" dirty="0">
                <a:latin typeface="Franklin Gothic Medium" pitchFamily="34" charset="0"/>
              </a:rPr>
              <a:t>механизмы социального партнерства уровня: Председатели профсоюзных комитетов порта – Управляющий директор, Директор по персоналу;</a:t>
            </a:r>
            <a:br>
              <a:rPr lang="ru-RU" sz="1800" dirty="0">
                <a:latin typeface="Franklin Gothic Medium" pitchFamily="34" charset="0"/>
              </a:rPr>
            </a:br>
            <a:r>
              <a:rPr lang="ru-RU" sz="1800" dirty="0" smtClean="0">
                <a:latin typeface="Franklin Gothic Medium" pitchFamily="34" charset="0"/>
              </a:rPr>
              <a:t/>
            </a:r>
            <a:br>
              <a:rPr lang="ru-RU" sz="1800" dirty="0" smtClean="0">
                <a:latin typeface="Franklin Gothic Medium" pitchFamily="34" charset="0"/>
              </a:rPr>
            </a:br>
            <a:r>
              <a:rPr lang="ru-RU" sz="1800" dirty="0" smtClean="0">
                <a:latin typeface="Franklin Gothic Medium" pitchFamily="34" charset="0"/>
              </a:rPr>
              <a:t>-	Недостаточно </a:t>
            </a:r>
            <a:r>
              <a:rPr lang="ru-RU" sz="1800" dirty="0">
                <a:latin typeface="Franklin Gothic Medium" pitchFamily="34" charset="0"/>
              </a:rPr>
              <a:t>развит механизм социального взаимодействия между представителями </a:t>
            </a:r>
            <a:r>
              <a:rPr lang="ru-RU" sz="1800" dirty="0" smtClean="0">
                <a:latin typeface="Franklin Gothic Medium" pitchFamily="34" charset="0"/>
              </a:rPr>
              <a:t>профсоюзных </a:t>
            </a:r>
            <a:r>
              <a:rPr lang="ru-RU" sz="1800" dirty="0">
                <a:latin typeface="Franklin Gothic Medium" pitchFamily="34" charset="0"/>
              </a:rPr>
              <a:t>комитетов в подразделениях (профгрупорги) и начальником подразделения (его заместителями);</a:t>
            </a:r>
            <a:br>
              <a:rPr lang="ru-RU" sz="1800" dirty="0">
                <a:latin typeface="Franklin Gothic Medium" pitchFamily="34" charset="0"/>
              </a:rPr>
            </a:br>
            <a:r>
              <a:rPr lang="ru-RU" sz="1800" dirty="0" smtClean="0">
                <a:latin typeface="Franklin Gothic Medium" pitchFamily="34" charset="0"/>
              </a:rPr>
              <a:t/>
            </a:r>
            <a:br>
              <a:rPr lang="ru-RU" sz="1800" dirty="0" smtClean="0">
                <a:latin typeface="Franklin Gothic Medium" pitchFamily="34" charset="0"/>
              </a:rPr>
            </a:br>
            <a:r>
              <a:rPr lang="ru-RU" sz="1800" dirty="0" smtClean="0">
                <a:latin typeface="Franklin Gothic Medium" pitchFamily="34" charset="0"/>
              </a:rPr>
              <a:t>-	Имеется </a:t>
            </a:r>
            <a:r>
              <a:rPr lang="ru-RU" sz="1800" dirty="0">
                <a:latin typeface="Franklin Gothic Medium" pitchFamily="34" charset="0"/>
              </a:rPr>
              <a:t>положительный опыт совместной работы ГМПР и ООО «ЕвразХолдинг» по внедрению программы </a:t>
            </a:r>
            <a:r>
              <a:rPr lang="ru-RU" sz="1800" b="1" dirty="0">
                <a:solidFill>
                  <a:srgbClr val="F68B1E"/>
                </a:solidFill>
                <a:latin typeface="Franklin Gothic Medium" pitchFamily="34" charset="0"/>
              </a:rPr>
              <a:t>развития социального партнерства </a:t>
            </a:r>
            <a:r>
              <a:rPr lang="ru-RU" sz="1800" dirty="0">
                <a:latin typeface="Franklin Gothic Medium" pitchFamily="34" charset="0"/>
              </a:rPr>
              <a:t>на уровне линейного менеджмента предприятий и представителей ППО в Уральском регионе;</a:t>
            </a:r>
            <a:br>
              <a:rPr lang="ru-RU" sz="1800" dirty="0">
                <a:latin typeface="Franklin Gothic Medium" pitchFamily="34" charset="0"/>
              </a:rPr>
            </a:br>
            <a:r>
              <a:rPr lang="ru-RU" sz="1800" dirty="0" smtClean="0">
                <a:latin typeface="Franklin Gothic Medium" pitchFamily="34" charset="0"/>
              </a:rPr>
              <a:t/>
            </a:r>
            <a:br>
              <a:rPr lang="ru-RU" sz="1800" dirty="0" smtClean="0">
                <a:latin typeface="Franklin Gothic Medium" pitchFamily="34" charset="0"/>
              </a:rPr>
            </a:br>
            <a:r>
              <a:rPr lang="ru-RU" sz="1800" dirty="0" smtClean="0">
                <a:latin typeface="Franklin Gothic Medium" pitchFamily="34" charset="0"/>
              </a:rPr>
              <a:t>-	В Холдинге создан и опробован механизм </a:t>
            </a:r>
            <a:r>
              <a:rPr lang="ru-RU" sz="1800" dirty="0">
                <a:latin typeface="Franklin Gothic Medium" pitchFamily="34" charset="0"/>
              </a:rPr>
              <a:t>(социальная карта предприятия) который </a:t>
            </a:r>
            <a:r>
              <a:rPr lang="ru-RU" sz="1800" dirty="0" smtClean="0">
                <a:latin typeface="Franklin Gothic Medium" pitchFamily="34" charset="0"/>
              </a:rPr>
              <a:t>при внедрении в порту позволит </a:t>
            </a:r>
            <a:r>
              <a:rPr lang="ru-RU" sz="1800" dirty="0">
                <a:latin typeface="Franklin Gothic Medium" pitchFamily="34" charset="0"/>
              </a:rPr>
              <a:t>провести анализ внедрения данной программы.</a:t>
            </a:r>
            <a:br>
              <a:rPr lang="ru-RU" sz="1800" dirty="0">
                <a:latin typeface="Franklin Gothic Medium" pitchFamily="34" charset="0"/>
              </a:rPr>
            </a:br>
            <a:endParaRPr lang="en-GB" dirty="0">
              <a:solidFill>
                <a:srgbClr val="F68B1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2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2900" y="170684"/>
            <a:ext cx="9220200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l"/>
            <a:r>
              <a:rPr lang="ru-RU" sz="2000" dirty="0">
                <a:solidFill>
                  <a:srgbClr val="F68B1E"/>
                </a:solidFill>
                <a:latin typeface="Franklin Gothic Medium" pitchFamily="34" charset="0"/>
              </a:rPr>
              <a:t>Совместная программа по развитию социального партнерства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rgbClr val="F68B1E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F68B1E"/>
                </a:solidFill>
                <a:latin typeface="+mj-lt"/>
              </a:rPr>
            </a:br>
            <a:r>
              <a:rPr lang="ru-RU" dirty="0">
                <a:solidFill>
                  <a:srgbClr val="F68B1E"/>
                </a:solidFill>
                <a:latin typeface="+mj-lt"/>
              </a:rPr>
              <a:t>	</a:t>
            </a:r>
            <a:r>
              <a:rPr lang="ru-RU" b="1" i="1" dirty="0" smtClean="0">
                <a:solidFill>
                  <a:srgbClr val="F68B1E"/>
                </a:solidFill>
                <a:latin typeface="Franklin Gothic Medium" pitchFamily="34" charset="0"/>
              </a:rPr>
              <a:t>Цель </a:t>
            </a:r>
            <a:r>
              <a:rPr lang="ru-RU" b="1" i="1" dirty="0">
                <a:solidFill>
                  <a:srgbClr val="F68B1E"/>
                </a:solidFill>
                <a:latin typeface="Franklin Gothic Medium" pitchFamily="34" charset="0"/>
              </a:rPr>
              <a:t>программы </a:t>
            </a:r>
            <a:r>
              <a:rPr lang="ru-RU" b="1" dirty="0">
                <a:solidFill>
                  <a:srgbClr val="F68B1E"/>
                </a:solidFill>
                <a:latin typeface="Franklin Gothic Medium" pitchFamily="34" charset="0"/>
              </a:rPr>
              <a:t>- формирование мышления </a:t>
            </a:r>
            <a:r>
              <a:rPr lang="ru-RU" dirty="0">
                <a:latin typeface="Franklin Gothic Medium" pitchFamily="34" charset="0"/>
              </a:rPr>
              <a:t>направленного на конструктивное социальное партнерство между членами профсоюзных организаций и администрацией (руководителями подразделений);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>
                <a:latin typeface="Franklin Gothic Medium" pitchFamily="34" charset="0"/>
              </a:rPr>
              <a:t>	</a:t>
            </a:r>
            <a:r>
              <a:rPr lang="ru-RU" dirty="0" smtClean="0">
                <a:latin typeface="Franklin Gothic Medium" pitchFamily="34" charset="0"/>
              </a:rPr>
              <a:t>Финансирование программы происходит целевое, в размере более 1 млн. рублей за 2013 г. В </a:t>
            </a:r>
            <a:r>
              <a:rPr lang="ru-RU" dirty="0">
                <a:latin typeface="Franklin Gothic Medium" pitchFamily="34" charset="0"/>
              </a:rPr>
              <a:t>декабре были сформированы две учебные группы численностью 42 человека в состав которых вошли:</a:t>
            </a:r>
            <a:br>
              <a:rPr lang="ru-RU" dirty="0">
                <a:latin typeface="Franklin Gothic Medium" pitchFamily="34" charset="0"/>
              </a:rPr>
            </a:br>
            <a:r>
              <a:rPr lang="ru-RU" sz="1900" dirty="0">
                <a:latin typeface="Franklin Gothic Medium" pitchFamily="34" charset="0"/>
              </a:rPr>
              <a:t>	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Со стороны профсоюза:</a:t>
            </a:r>
            <a:r>
              <a:rPr lang="ru-RU" dirty="0">
                <a:latin typeface="Franklin Gothic Medium" pitchFamily="34" charset="0"/>
              </a:rPr>
              <a:t> председатели профсоюзных комитетов подразделений, </a:t>
            </a:r>
            <a:r>
              <a:rPr lang="ru-RU" dirty="0" smtClean="0">
                <a:latin typeface="Franklin Gothic Medium" pitchFamily="34" charset="0"/>
              </a:rPr>
              <a:t>профгруппорги.</a:t>
            </a:r>
            <a:r>
              <a:rPr lang="ru-RU" dirty="0">
                <a:latin typeface="Franklin Gothic Medium" pitchFamily="34" charset="0"/>
              </a:rPr>
              <a:t/>
            </a:r>
            <a:br>
              <a:rPr lang="ru-RU" dirty="0">
                <a:latin typeface="Franklin Gothic Medium" pitchFamily="34" charset="0"/>
              </a:rPr>
            </a:br>
            <a:r>
              <a:rPr lang="ru-RU" dirty="0">
                <a:latin typeface="Franklin Gothic Medium" pitchFamily="34" charset="0"/>
              </a:rPr>
              <a:t>	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Со стороны работодателя:</a:t>
            </a:r>
            <a:r>
              <a:rPr lang="ru-RU" dirty="0">
                <a:latin typeface="Franklin Gothic Medium" pitchFamily="34" charset="0"/>
              </a:rPr>
              <a:t> начальник/замначальника подразделения, ключевые менеджеры и специалисты.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>
                <a:latin typeface="Franklin Gothic Medium" pitchFamily="34" charset="0"/>
              </a:rPr>
              <a:t>	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Определена форма взаимодействия </a:t>
            </a:r>
            <a:r>
              <a:rPr lang="ru-RU" dirty="0">
                <a:latin typeface="Franklin Gothic Medium" pitchFamily="34" charset="0"/>
              </a:rPr>
              <a:t>- </a:t>
            </a:r>
            <a:r>
              <a:rPr lang="ru-RU" dirty="0" smtClean="0">
                <a:latin typeface="Franklin Gothic Medium" pitchFamily="34" charset="0"/>
              </a:rPr>
              <a:t>выездные двухдневные сессии  </a:t>
            </a:r>
            <a:r>
              <a:rPr lang="ru-RU" dirty="0">
                <a:latin typeface="Franklin Gothic Medium" pitchFamily="34" charset="0"/>
              </a:rPr>
              <a:t>с отрывом от производства, с привлечением внешних тренеров. Упор делается на совместной командной работе над согласованной проблематикой, решение проблемных моментов в неформальной обстановке</a:t>
            </a:r>
            <a:r>
              <a:rPr lang="ru-RU" dirty="0" smtClean="0">
                <a:latin typeface="Franklin Gothic Medium" pitchFamily="34" charset="0"/>
              </a:rPr>
              <a:t>.</a:t>
            </a:r>
            <a:r>
              <a:rPr lang="ru-RU" dirty="0">
                <a:latin typeface="Franklin Gothic Medium" pitchFamily="34" charset="0"/>
              </a:rPr>
              <a:t/>
            </a:r>
            <a:br>
              <a:rPr lang="ru-RU" dirty="0">
                <a:latin typeface="Franklin Gothic Medium" pitchFamily="34" charset="0"/>
              </a:rPr>
            </a:br>
            <a:r>
              <a:rPr lang="ru-RU" dirty="0">
                <a:latin typeface="Franklin Gothic Medium" pitchFamily="34" charset="0"/>
              </a:rPr>
              <a:t>	Достигнута договоренность о проведении в 2013 г.  четырех совместных </a:t>
            </a:r>
            <a:r>
              <a:rPr lang="ru-RU" dirty="0" smtClean="0">
                <a:latin typeface="Franklin Gothic Medium" pitchFamily="34" charset="0"/>
              </a:rPr>
              <a:t>сессий  (один </a:t>
            </a:r>
            <a:r>
              <a:rPr lang="ru-RU" dirty="0">
                <a:latin typeface="Franklin Gothic Medium" pitchFamily="34" charset="0"/>
              </a:rPr>
              <a:t>раз в квартал). На </a:t>
            </a:r>
            <a:r>
              <a:rPr lang="ru-RU" dirty="0" smtClean="0">
                <a:latin typeface="Franklin Gothic Medium" pitchFamily="34" charset="0"/>
              </a:rPr>
              <a:t>момент подготовки презентации </a:t>
            </a:r>
            <a:r>
              <a:rPr lang="ru-RU" dirty="0">
                <a:latin typeface="Franklin Gothic Medium" pitchFamily="34" charset="0"/>
              </a:rPr>
              <a:t>прошло две сессии, по следующей тематике: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 	- Формирование </a:t>
            </a:r>
            <a:r>
              <a:rPr lang="ru-RU" dirty="0">
                <a:latin typeface="Franklin Gothic Medium" pitchFamily="34" charset="0"/>
              </a:rPr>
              <a:t>команды;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	- Эффективная </a:t>
            </a:r>
            <a:r>
              <a:rPr lang="ru-RU" dirty="0">
                <a:latin typeface="Franklin Gothic Medium" pitchFamily="34" charset="0"/>
              </a:rPr>
              <a:t>деловая коммуникация. Навыки публичного выступления;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	- Тайм-менеджмент</a:t>
            </a:r>
            <a:r>
              <a:rPr lang="ru-RU" dirty="0" smtClean="0">
                <a:latin typeface="Franklin Gothic Medium" pitchFamily="34" charset="0"/>
              </a:rPr>
              <a:t>.</a:t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>
                <a:latin typeface="Franklin Gothic Medium" pitchFamily="34" charset="0"/>
              </a:rPr>
              <a:t/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	</a:t>
            </a:r>
            <a:endParaRPr lang="en-GB" dirty="0">
              <a:solidFill>
                <a:srgbClr val="F68B1E"/>
              </a:solidFill>
              <a:latin typeface="+mj-lt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383132" y="912932"/>
            <a:ext cx="8745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6600"/>
              </a:buClr>
            </a:pPr>
            <a:r>
              <a:rPr lang="ru-RU" dirty="0" smtClean="0">
                <a:latin typeface="Franklin Gothic Medium" pitchFamily="34" charset="0"/>
              </a:rPr>
              <a:t>  </a:t>
            </a:r>
            <a:r>
              <a:rPr lang="ru-RU" dirty="0">
                <a:latin typeface="Franklin Gothic Medium" pitchFamily="34" charset="0"/>
              </a:rPr>
              <a:t>	</a:t>
            </a:r>
            <a:endParaRPr lang="ru-RU" sz="20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2900" y="170684"/>
            <a:ext cx="92202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F68B1E"/>
                </a:solidFill>
                <a:latin typeface="Franklin Gothic Medium" pitchFamily="34" charset="0"/>
              </a:rPr>
              <a:t>Совместная программа по развитию социального партнерства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rgbClr val="F68B1E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F68B1E"/>
                </a:solidFill>
                <a:latin typeface="+mj-lt"/>
              </a:rPr>
            </a:br>
            <a:r>
              <a:rPr lang="ru-RU" dirty="0">
                <a:solidFill>
                  <a:srgbClr val="F68B1E"/>
                </a:solidFill>
                <a:latin typeface="+mj-lt"/>
              </a:rPr>
              <a:t/>
            </a:r>
            <a:br>
              <a:rPr lang="ru-RU" dirty="0">
                <a:solidFill>
                  <a:srgbClr val="F68B1E"/>
                </a:solidFill>
                <a:latin typeface="+mj-lt"/>
              </a:rPr>
            </a:b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smtClean="0">
                <a:latin typeface="Franklin Gothic Medium" pitchFamily="34" charset="0"/>
              </a:rPr>
              <a:t>Так как программа </a:t>
            </a:r>
            <a:r>
              <a:rPr lang="ru-RU" dirty="0">
                <a:latin typeface="Franklin Gothic Medium" pitchFamily="34" charset="0"/>
              </a:rPr>
              <a:t>является совместным </a:t>
            </a:r>
            <a:r>
              <a:rPr lang="ru-RU" dirty="0" smtClean="0">
                <a:latin typeface="Franklin Gothic Medium" pitchFamily="34" charset="0"/>
              </a:rPr>
              <a:t>продуктом 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профсоюза и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</a:b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rgbClr val="F68B1E"/>
                </a:solidFill>
                <a:latin typeface="Franklin Gothic Medium" pitchFamily="34" charset="0"/>
              </a:rPr>
              <a:t>ООО </a:t>
            </a:r>
            <a:r>
              <a:rPr lang="ru-RU" dirty="0">
                <a:solidFill>
                  <a:srgbClr val="F68B1E"/>
                </a:solidFill>
                <a:latin typeface="Franklin Gothic Medium" pitchFamily="34" charset="0"/>
              </a:rPr>
              <a:t>«ЕвразХолдинг»</a:t>
            </a:r>
            <a:r>
              <a:rPr lang="ru-RU" dirty="0">
                <a:latin typeface="Franklin Gothic Medium" pitchFamily="34" charset="0"/>
              </a:rPr>
              <a:t>, </a:t>
            </a:r>
            <a:r>
              <a:rPr lang="ru-RU" dirty="0" smtClean="0">
                <a:latin typeface="Franklin Gothic Medium" pitchFamily="34" charset="0"/>
              </a:rPr>
              <a:t>она строится на </a:t>
            </a:r>
            <a:r>
              <a:rPr lang="ru-RU" dirty="0">
                <a:latin typeface="Franklin Gothic Medium" pitchFamily="34" charset="0"/>
              </a:rPr>
              <a:t>следующих принципах: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-	Обязательность </a:t>
            </a:r>
            <a:r>
              <a:rPr lang="ru-RU" dirty="0">
                <a:latin typeface="Franklin Gothic Medium" pitchFamily="34" charset="0"/>
              </a:rPr>
              <a:t>участия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ru-RU" dirty="0">
                <a:latin typeface="Franklin Gothic Medium" pitchFamily="34" charset="0"/>
              </a:rPr>
              <a:t>всех сторон социального партнерства;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- </a:t>
            </a:r>
            <a:r>
              <a:rPr lang="ru-RU" dirty="0">
                <a:latin typeface="Franklin Gothic Medium" pitchFamily="34" charset="0"/>
              </a:rPr>
              <a:t>	</a:t>
            </a:r>
            <a:r>
              <a:rPr lang="ru-RU" dirty="0" smtClean="0">
                <a:latin typeface="Franklin Gothic Medium" pitchFamily="34" charset="0"/>
              </a:rPr>
              <a:t>Отсутствие  </a:t>
            </a:r>
            <a:r>
              <a:rPr lang="ru-RU" dirty="0">
                <a:latin typeface="Franklin Gothic Medium" pitchFamily="34" charset="0"/>
              </a:rPr>
              <a:t>идеологического давления на обучающихся, как со стороны </a:t>
            </a:r>
            <a:r>
              <a:rPr lang="ru-RU" dirty="0" err="1">
                <a:latin typeface="Franklin Gothic Medium" pitchFamily="34" charset="0"/>
              </a:rPr>
              <a:t>ЕВРАЗа</a:t>
            </a:r>
            <a:r>
              <a:rPr lang="ru-RU" dirty="0">
                <a:latin typeface="Franklin Gothic Medium" pitchFamily="34" charset="0"/>
              </a:rPr>
              <a:t> так и со стороны профсоюзных организаций;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-	Паритетное </a:t>
            </a:r>
            <a:r>
              <a:rPr lang="ru-RU" dirty="0">
                <a:latin typeface="Franklin Gothic Medium" pitchFamily="34" charset="0"/>
              </a:rPr>
              <a:t>формирование групп;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-	Направленность </a:t>
            </a:r>
            <a:r>
              <a:rPr lang="ru-RU" dirty="0">
                <a:latin typeface="Franklin Gothic Medium" pitchFamily="34" charset="0"/>
              </a:rPr>
              <a:t>на получение конечного продукта:  создание действующего механизма социального партнерства  на уровне подразделений</a:t>
            </a:r>
            <a:r>
              <a:rPr lang="ru-RU" dirty="0" smtClean="0">
                <a:latin typeface="Franklin Gothic Medium" pitchFamily="34" charset="0"/>
              </a:rPr>
              <a:t>;</a:t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-	Привлечение </a:t>
            </a:r>
            <a:r>
              <a:rPr lang="ru-RU" dirty="0">
                <a:latin typeface="Franklin Gothic Medium" pitchFamily="34" charset="0"/>
              </a:rPr>
              <a:t>внешних тренеров.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-	Совместная </a:t>
            </a:r>
            <a:r>
              <a:rPr lang="ru-RU" dirty="0">
                <a:latin typeface="Franklin Gothic Medium" pitchFamily="34" charset="0"/>
              </a:rPr>
              <a:t>командная работа над согласованной проблематикой. </a:t>
            </a:r>
            <a:r>
              <a:rPr lang="ru-RU" dirty="0" err="1">
                <a:latin typeface="Franklin Gothic Medium" pitchFamily="34" charset="0"/>
              </a:rPr>
              <a:t>Модерация</a:t>
            </a:r>
            <a:r>
              <a:rPr lang="ru-RU" dirty="0">
                <a:latin typeface="Franklin Gothic Medium" pitchFamily="34" charset="0"/>
              </a:rPr>
              <a:t> собственными силами.</a:t>
            </a:r>
            <a:br>
              <a:rPr lang="ru-RU" dirty="0">
                <a:latin typeface="Franklin Gothic Medium" pitchFamily="34" charset="0"/>
              </a:rPr>
            </a:br>
            <a:r>
              <a:rPr lang="ru-RU" dirty="0">
                <a:latin typeface="Franklin Gothic Medium" pitchFamily="34" charset="0"/>
              </a:rPr>
              <a:t/>
            </a:r>
            <a:br>
              <a:rPr lang="ru-RU" dirty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	</a:t>
            </a:r>
            <a:endParaRPr lang="en-GB" dirty="0">
              <a:solidFill>
                <a:srgbClr val="F68B1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98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3132" y="170684"/>
            <a:ext cx="9220200" cy="430978"/>
          </a:xfrm>
        </p:spPr>
        <p:txBody>
          <a:bodyPr/>
          <a:lstStyle/>
          <a:p>
            <a:r>
              <a:rPr lang="ru-RU" sz="2000" dirty="0" smtClean="0">
                <a:solidFill>
                  <a:srgbClr val="F68B1E"/>
                </a:solidFill>
                <a:latin typeface="Franklin Gothic Medium" pitchFamily="34" charset="0"/>
              </a:rPr>
              <a:t>Социальная карта порта </a:t>
            </a:r>
            <a:endParaRPr lang="ru-RU" sz="2000" dirty="0">
              <a:solidFill>
                <a:srgbClr val="F68B1E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83132" y="912932"/>
            <a:ext cx="8745753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just"/>
            <a:r>
              <a:rPr lang="ru-RU" dirty="0" smtClean="0">
                <a:latin typeface="Franklin Gothic Medium" pitchFamily="34" charset="0"/>
              </a:rPr>
              <a:t>	</a:t>
            </a:r>
          </a:p>
          <a:p>
            <a:pPr algn="just"/>
            <a:endParaRPr lang="ru-RU" dirty="0" smtClean="0">
              <a:latin typeface="Franklin Gothic Medium" pitchFamily="34" charset="0"/>
            </a:endParaRPr>
          </a:p>
          <a:p>
            <a:pPr algn="just">
              <a:spcBef>
                <a:spcPct val="50000"/>
              </a:spcBef>
              <a:buClr>
                <a:srgbClr val="FF6600"/>
              </a:buClr>
            </a:pPr>
            <a:r>
              <a:rPr lang="ru-RU" sz="1900" dirty="0" smtClean="0">
                <a:latin typeface="Franklin Gothic Medium" pitchFamily="34" charset="0"/>
              </a:rPr>
              <a:t>			</a:t>
            </a:r>
            <a:endParaRPr lang="ru-RU" sz="1900" dirty="0">
              <a:latin typeface="Franklin Gothic Medium" pitchFamily="34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9544" y="6110263"/>
            <a:ext cx="9345205" cy="25241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Franklin Gothic Medium" pitchFamily="34" charset="0"/>
              </a:rPr>
              <a:t>З</a:t>
            </a:r>
            <a:r>
              <a:rPr lang="ru-RU" dirty="0" smtClean="0">
                <a:latin typeface="Franklin Gothic Medium" pitchFamily="34" charset="0"/>
              </a:rPr>
              <a:t>аполняется в основных подразделениях порта. Подлежит постоянной корректировке, в зависимости от закрытия проблем.</a:t>
            </a:r>
            <a:endParaRPr lang="ru-RU" dirty="0">
              <a:latin typeface="Franklin Gothic Medium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72860"/>
              </p:ext>
            </p:extLst>
          </p:nvPr>
        </p:nvGraphicFramePr>
        <p:xfrm>
          <a:off x="383132" y="769886"/>
          <a:ext cx="9168948" cy="5184513"/>
        </p:xfrm>
        <a:graphic>
          <a:graphicData uri="http://schemas.openxmlformats.org/drawingml/2006/table">
            <a:tbl>
              <a:tblPr/>
              <a:tblGrid>
                <a:gridCol w="614799"/>
                <a:gridCol w="622152"/>
                <a:gridCol w="1945143"/>
                <a:gridCol w="613110"/>
                <a:gridCol w="456033"/>
                <a:gridCol w="520215"/>
                <a:gridCol w="516837"/>
                <a:gridCol w="456033"/>
                <a:gridCol w="581018"/>
                <a:gridCol w="582708"/>
                <a:gridCol w="466167"/>
                <a:gridCol w="587774"/>
                <a:gridCol w="587774"/>
                <a:gridCol w="619185"/>
              </a:tblGrid>
              <a:tr h="4609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Социальная карта Дальневосточного региона                            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50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параметра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ОАО "ЕВРАЗ НМТП"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3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квартал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квартал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квартал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квартал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05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работодатель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профсоюз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работодатель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профсоюз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  <a:b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работодатель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профсоюз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  <a:b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работодатель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профсоюз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 труда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Подготовка к работе в зимний/летний период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Рабочее место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СИЗ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Выдача спецпитания (молока, кефира)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Питьевой режим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Обеспечение медицинской помощи на рабочем месте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Пешеходные дорожки и переходы, проходные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Бытовое обслуживание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Доставка работников до места работы и обратно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Мойки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Санузлы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Комнаты гигиены для женщин 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Общественное питание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Социальные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Оздоровление работников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Оздоровление членов семей работников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Оздоровление детей работников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Оказание материальной помощи работникам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Взаимодействие с  общественными организациями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Первичная профсоюзная организация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Совет Ветеранов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Совет Женщин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Молодежная организация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Взаимоотношение руководителей и коллективов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Личный прием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Рабочие собрания, встречи с трудовым коллективом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Совместные рапорта, встречи  с ППО 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Участие в коллективных мероприятиях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Информирование персонала 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Работа с заявлениями, обращениями работников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Корпоративные мероприятия предприятия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Профессиональные праздники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День Моряка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Соревнования памяти А. Севенюка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Бал первоклассников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Детский новогодний утренник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Спартакиады</a:t>
                      </a:r>
                    </a:p>
                  </a:txBody>
                  <a:tcPr marL="4106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7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4 - вопрос  не требует вмешательства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321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3 - вопрос требует вмешательства директора по направлению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51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2 - вопрос требует вмешательства  управляющего директора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517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1 -  вопрос требует вмешательства Холдинга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5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0"/>
            <a:ext cx="9220200" cy="725473"/>
          </a:xfrm>
        </p:spPr>
        <p:txBody>
          <a:bodyPr/>
          <a:lstStyle/>
          <a:p>
            <a:r>
              <a:rPr lang="ru-RU" sz="2000" dirty="0" smtClean="0">
                <a:solidFill>
                  <a:srgbClr val="F68B1E"/>
                </a:solidFill>
                <a:latin typeface="Franklin Gothic Medium" pitchFamily="34" charset="0"/>
              </a:rPr>
              <a:t>Работа комитета по охране труда (в </a:t>
            </a:r>
            <a:r>
              <a:rPr lang="ru-RU" sz="2000" dirty="0" err="1" smtClean="0">
                <a:solidFill>
                  <a:srgbClr val="F68B1E"/>
                </a:solidFill>
                <a:latin typeface="Franklin Gothic Medium" pitchFamily="34" charset="0"/>
              </a:rPr>
              <a:t>т.ч</a:t>
            </a:r>
            <a:r>
              <a:rPr lang="ru-RU" sz="2000" dirty="0" smtClean="0">
                <a:solidFill>
                  <a:srgbClr val="F68B1E"/>
                </a:solidFill>
                <a:latin typeface="Franklin Gothic Medium" pitchFamily="34" charset="0"/>
              </a:rPr>
              <a:t>. на основании данных Социальной карты)</a:t>
            </a:r>
            <a:endParaRPr lang="ru-RU" sz="2000" dirty="0">
              <a:solidFill>
                <a:srgbClr val="F68B1E"/>
              </a:solidFill>
              <a:latin typeface="Franklin Gothic Medium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2900" y="717918"/>
            <a:ext cx="9220200" cy="559080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1800" dirty="0" smtClean="0">
                <a:latin typeface="Franklin Gothic Medium" pitchFamily="34" charset="0"/>
              </a:rPr>
              <a:t>В </a:t>
            </a:r>
            <a:r>
              <a:rPr lang="en-US" sz="1800" dirty="0" smtClean="0">
                <a:latin typeface="Franklin Gothic Medium" pitchFamily="34" charset="0"/>
              </a:rPr>
              <a:t>I </a:t>
            </a:r>
            <a:r>
              <a:rPr lang="ru-RU" sz="1800" dirty="0" smtClean="0">
                <a:latin typeface="Franklin Gothic Medium" pitchFamily="34" charset="0"/>
              </a:rPr>
              <a:t>квартале 2013 </a:t>
            </a:r>
            <a:r>
              <a:rPr lang="ru-RU" sz="1800" dirty="0" smtClean="0">
                <a:latin typeface="Franklin Gothic Medium" pitchFamily="34" charset="0"/>
              </a:rPr>
              <a:t>г. в порту </a:t>
            </a:r>
            <a:r>
              <a:rPr lang="ru-RU" sz="1800" dirty="0" smtClean="0">
                <a:latin typeface="Franklin Gothic Medium" pitchFamily="34" charset="0"/>
              </a:rPr>
              <a:t>возобновил работу </a:t>
            </a:r>
            <a:r>
              <a:rPr lang="ru-RU" sz="1800" dirty="0" smtClean="0">
                <a:solidFill>
                  <a:srgbClr val="F68B1E"/>
                </a:solidFill>
                <a:latin typeface="Franklin Gothic Medium" pitchFamily="34" charset="0"/>
              </a:rPr>
              <a:t>Комитет </a:t>
            </a:r>
            <a:r>
              <a:rPr lang="ru-RU" sz="1800" dirty="0" smtClean="0">
                <a:latin typeface="Franklin Gothic Medium" pitchFamily="34" charset="0"/>
              </a:rPr>
              <a:t>по </a:t>
            </a:r>
            <a:r>
              <a:rPr lang="ru-RU" sz="1800" dirty="0" smtClean="0">
                <a:latin typeface="Franklin Gothic Medium" pitchFamily="34" charset="0"/>
              </a:rPr>
              <a:t>охране труда. Состав комитета формировался на паритетной основе, в него вошли представители руководства порта и представители первичных профсоюзных организаций порта. 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Franklin Gothic Medium" pitchFamily="34" charset="0"/>
              </a:rPr>
              <a:t>           В настоящий момент </a:t>
            </a:r>
            <a:r>
              <a:rPr lang="ru-RU" sz="1800" dirty="0" smtClean="0">
                <a:solidFill>
                  <a:srgbClr val="F68B1E"/>
                </a:solidFill>
                <a:latin typeface="Franklin Gothic Medium" pitchFamily="34" charset="0"/>
              </a:rPr>
              <a:t>Комитет </a:t>
            </a:r>
            <a:r>
              <a:rPr lang="ru-RU" sz="1800" dirty="0" smtClean="0">
                <a:latin typeface="Franklin Gothic Medium" pitchFamily="34" charset="0"/>
              </a:rPr>
              <a:t>выстраивает свою работу в следующих направлениях:</a:t>
            </a:r>
            <a:endParaRPr lang="ru-RU" sz="1800" dirty="0" smtClean="0">
              <a:latin typeface="Franklin Gothic Medium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1800" dirty="0" smtClean="0">
                <a:latin typeface="Franklin Gothic Medium" pitchFamily="34" charset="0"/>
              </a:rPr>
              <a:t>Выработка совместных решений по предотвращению и предупреждению производственного травматизма;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1800" dirty="0" smtClean="0">
                <a:latin typeface="Franklin Gothic Medium" pitchFamily="34" charset="0"/>
              </a:rPr>
              <a:t>Организация проверок состояния условий и охраны труда на рабочих местах, разработка решений по выявленным проблемам;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1800" dirty="0" smtClean="0">
                <a:latin typeface="Franklin Gothic Medium" pitchFamily="34" charset="0"/>
              </a:rPr>
              <a:t>Информирование работников по вопросам охраны труда и промышленной безопасности;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1800" dirty="0" smtClean="0">
                <a:latin typeface="Franklin Gothic Medium" pitchFamily="34" charset="0"/>
              </a:rPr>
              <a:t>Работа с институтом уполномоченных по охране труда.</a:t>
            </a:r>
            <a:endParaRPr lang="ru-RU" sz="1800" dirty="0" smtClean="0">
              <a:latin typeface="Franklin Gothic Medium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Franklin Gothic Medium" pitchFamily="34" charset="0"/>
              </a:rPr>
              <a:t>           Обсуждение рабочих вопросов происходит с учетом мнения всех сторон социального партнерства, результаты </a:t>
            </a:r>
            <a:r>
              <a:rPr lang="ru-RU" sz="1800" dirty="0" smtClean="0">
                <a:latin typeface="Franklin Gothic Medium" pitchFamily="34" charset="0"/>
              </a:rPr>
              <a:t>работы комиссии </a:t>
            </a:r>
            <a:r>
              <a:rPr lang="ru-RU" sz="1800" dirty="0" smtClean="0">
                <a:latin typeface="Franklin Gothic Medium" pitchFamily="34" charset="0"/>
              </a:rPr>
              <a:t>отражаются в протоколах. Кроме того Комитет направляет в адрес Управляющего директора свои предложения  по документам в области охраны труда, рассматривает все проекты документов.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Franklin Gothic Medium" pitchFamily="34" charset="0"/>
              </a:rPr>
              <a:t>            Особое значение в работе </a:t>
            </a:r>
            <a:r>
              <a:rPr lang="ru-RU" sz="1800" dirty="0" smtClean="0">
                <a:solidFill>
                  <a:srgbClr val="F68B1E"/>
                </a:solidFill>
                <a:latin typeface="Franklin Gothic Medium" pitchFamily="34" charset="0"/>
              </a:rPr>
              <a:t>Комитета</a:t>
            </a:r>
            <a:r>
              <a:rPr lang="ru-RU" sz="1800" dirty="0" smtClean="0">
                <a:latin typeface="Franklin Gothic Medium" pitchFamily="34" charset="0"/>
              </a:rPr>
              <a:t> придается практическим мероприятиям в области охраны труда в  подразделениях, обучению и работе уполномоченных по охране труда, соблюдению и реализации политики </a:t>
            </a:r>
            <a:r>
              <a:rPr lang="ru-RU" sz="1800" dirty="0" err="1" smtClean="0">
                <a:solidFill>
                  <a:srgbClr val="F68B1E"/>
                </a:solidFill>
                <a:latin typeface="Franklin Gothic Medium" pitchFamily="34" charset="0"/>
              </a:rPr>
              <a:t>ЕВРАЗа</a:t>
            </a:r>
            <a:r>
              <a:rPr lang="ru-RU" sz="1800" dirty="0" smtClean="0">
                <a:latin typeface="Franklin Gothic Medium" pitchFamily="34" charset="0"/>
              </a:rPr>
              <a:t> в области охраны труда.</a:t>
            </a:r>
            <a:r>
              <a:rPr lang="ru-RU" sz="1800" dirty="0">
                <a:latin typeface="Franklin Gothic Medium" pitchFamily="34" charset="0"/>
              </a:rPr>
              <a:t>	</a:t>
            </a:r>
            <a:endParaRPr lang="ru-RU" sz="1800" dirty="0" smtClean="0">
              <a:latin typeface="Franklin Gothic Medium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1800" dirty="0" smtClean="0">
              <a:latin typeface="Franklin Gothic Medium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1800" dirty="0">
              <a:latin typeface="Franklin Gothic Medium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Franklin Gothic Medium" pitchFamily="34" charset="0"/>
              </a:rPr>
              <a:t>	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454966"/>
      </p:ext>
    </p:extLst>
  </p:cSld>
  <p:clrMapOvr>
    <a:masterClrMapping/>
  </p:clrMapOvr>
</p:sld>
</file>

<file path=ppt/theme/theme1.xml><?xml version="1.0" encoding="utf-8"?>
<a:theme xmlns:a="http://schemas.openxmlformats.org/drawingml/2006/main" name="EVRAZ_presentation_templet_08_06_end">
  <a:themeElements>
    <a:clrScheme name="EVRAZ palette">
      <a:dk1>
        <a:srgbClr val="262626"/>
      </a:dk1>
      <a:lt1>
        <a:sysClr val="window" lastClr="FFFFFF"/>
      </a:lt1>
      <a:dk2>
        <a:srgbClr val="3F3F3F"/>
      </a:dk2>
      <a:lt2>
        <a:srgbClr val="FFFFFF"/>
      </a:lt2>
      <a:accent1>
        <a:srgbClr val="F68B1E"/>
      </a:accent1>
      <a:accent2>
        <a:srgbClr val="F04D23"/>
      </a:accent2>
      <a:accent3>
        <a:srgbClr val="FCAF17"/>
      </a:accent3>
      <a:accent4>
        <a:srgbClr val="666666"/>
      </a:accent4>
      <a:accent5>
        <a:srgbClr val="999999"/>
      </a:accent5>
      <a:accent6>
        <a:srgbClr val="FBDB44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VRAZ palette">
      <a:dk1>
        <a:srgbClr val="262626"/>
      </a:dk1>
      <a:lt1>
        <a:sysClr val="window" lastClr="FFFFFF"/>
      </a:lt1>
      <a:dk2>
        <a:srgbClr val="3F3F3F"/>
      </a:dk2>
      <a:lt2>
        <a:srgbClr val="FFFFFF"/>
      </a:lt2>
      <a:accent1>
        <a:srgbClr val="F68B1E"/>
      </a:accent1>
      <a:accent2>
        <a:srgbClr val="F04D23"/>
      </a:accent2>
      <a:accent3>
        <a:srgbClr val="FCAF17"/>
      </a:accent3>
      <a:accent4>
        <a:srgbClr val="666666"/>
      </a:accent4>
      <a:accent5>
        <a:srgbClr val="999999"/>
      </a:accent5>
      <a:accent6>
        <a:srgbClr val="FBDB44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EVRAZ_presentation_templet_08_06_end</Template>
  <TotalTime>5699</TotalTime>
  <Words>707</Words>
  <Application>Microsoft Office PowerPoint</Application>
  <PresentationFormat>Лист A4 (210x297 мм)</PresentationFormat>
  <Paragraphs>551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Franklin Gothic Medium</vt:lpstr>
      <vt:lpstr>Calibri</vt:lpstr>
      <vt:lpstr>Wingdings</vt:lpstr>
      <vt:lpstr>Wingdings 2</vt:lpstr>
      <vt:lpstr>Arial Black</vt:lpstr>
      <vt:lpstr>EVRAZ_presentation_templet_08_06_end</vt:lpstr>
      <vt:lpstr>Программа по созданию условий эффективного социального партнерства между администрацией  и профсоюзным активом ОАО «ЕВРАЗ НМТП»</vt:lpstr>
      <vt:lpstr>Заключение Коллективного договора и выработка механизмов его реализации </vt:lpstr>
      <vt:lpstr>Совместная программа по развитию социального партнерства   Предпосылки программы:  -  Выработаны механизмы социального партнерства уровня: Председатели профсоюзных комитетов порта – Управляющий директор, Директор по персоналу;  - Недостаточно развит механизм социального взаимодействия между представителями профсоюзных комитетов в подразделениях (профгрупорги) и начальником подразделения (его заместителями);  - Имеется положительный опыт совместной работы ГМПР и ООО «ЕвразХолдинг» по внедрению программы развития социального партнерства на уровне линейного менеджмента предприятий и представителей ППО в Уральском регионе;  - В Холдинге создан и опробован механизм (социальная карта предприятия) который при внедрении в порту позволит провести анализ внедрения данной программы. </vt:lpstr>
      <vt:lpstr>Совместная программа по развитию социального партнерства    Цель программы - формирование мышления направленного на конструктивное социальное партнерство между членами профсоюзных организаций и администрацией (руководителями подразделений);  Финансирование программы происходит целевое, в размере более 1 млн. рублей за 2013 г. В декабре были сформированы две учебные группы численностью 42 человека в состав которых вошли:  Со стороны профсоюза: председатели профсоюзных комитетов подразделений, профгруппорги.  Со стороны работодателя: начальник/замначальника подразделения, ключевые менеджеры и специалисты.  Определена форма взаимодействия - выездные двухдневные сессии  с отрывом от производства, с привлечением внешних тренеров. Упор делается на совместной командной работе над согласованной проблематикой, решение проблемных моментов в неформальной обстановке.  Достигнута договоренность о проведении в 2013 г.  четырех совместных сессий  (один раз в квартал). На момент подготовки презентации прошло две сессии, по следующей тематике:   - Формирование команды;  - Эффективная деловая коммуникация. Навыки публичного выступления;  - Тайм-менеджмент.   </vt:lpstr>
      <vt:lpstr>Совместная программа по развитию социального партнерства      Так как программа является совместным продуктом профсоюза и   ООО «ЕвразХолдинг», она строится на следующих принципах:  - Обязательность участия всех сторон социального партнерства;  -  Отсутствие  идеологического давления на обучающихся, как со стороны ЕВРАЗа так и со стороны профсоюзных организаций;  - Паритетное формирование групп;  - Направленность на получение конечного продукта:  создание действующего механизма социального партнерства  на уровне подразделений;  - Привлечение внешних тренеров.  - Совместная командная работа над согласованной проблематикой. Модерация собственными силами.   </vt:lpstr>
      <vt:lpstr>Социальная карта порта </vt:lpstr>
      <vt:lpstr>Работа комитета по охране труда (в т.ч. на основании данных Социальной карты)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Борцов Артур Валентинович</dc:creator>
  <cp:keywords>EVRAZ</cp:keywords>
  <cp:lastModifiedBy>Фадеенко</cp:lastModifiedBy>
  <cp:revision>128</cp:revision>
  <cp:lastPrinted>2013-09-04T03:53:12Z</cp:lastPrinted>
  <dcterms:created xsi:type="dcterms:W3CDTF">2012-06-08T04:54:25Z</dcterms:created>
  <dcterms:modified xsi:type="dcterms:W3CDTF">2013-09-04T04:20:23Z</dcterms:modified>
</cp:coreProperties>
</file>